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6" r:id="rId3"/>
    <p:sldId id="324" r:id="rId4"/>
    <p:sldId id="297" r:id="rId5"/>
    <p:sldId id="298" r:id="rId6"/>
    <p:sldId id="343" r:id="rId7"/>
    <p:sldId id="301" r:id="rId8"/>
    <p:sldId id="345" r:id="rId9"/>
    <p:sldId id="336" r:id="rId10"/>
    <p:sldId id="344" r:id="rId11"/>
    <p:sldId id="337" r:id="rId12"/>
    <p:sldId id="346" r:id="rId13"/>
    <p:sldId id="302" r:id="rId14"/>
    <p:sldId id="339" r:id="rId15"/>
    <p:sldId id="327" r:id="rId16"/>
    <p:sldId id="340" r:id="rId17"/>
    <p:sldId id="325" r:id="rId18"/>
    <p:sldId id="347" r:id="rId19"/>
    <p:sldId id="348" r:id="rId20"/>
    <p:sldId id="329" r:id="rId21"/>
    <p:sldId id="330" r:id="rId22"/>
    <p:sldId id="335" r:id="rId23"/>
    <p:sldId id="331" r:id="rId24"/>
    <p:sldId id="332" r:id="rId25"/>
    <p:sldId id="333" r:id="rId26"/>
    <p:sldId id="321" r:id="rId27"/>
    <p:sldId id="292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2060"/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A75AF8-3F16-42DA-B2E0-4346170EC694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6E30B2-95BF-42ED-8786-3CD6B4455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463A48-6C23-45F4-9438-05A28B8319D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E2F623-787D-475A-BCD9-1AF7AEEE3C8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FB0067-D2E4-42E8-96A4-9D6BB218944E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04B9-4827-470D-A840-E668412A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1F3C36-9B56-46FC-829B-AE936AC69AC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4309-236D-4C86-8ED4-C49008B2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5BFE6A-F4CC-447E-8491-0CAFE4590478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69BE-3B62-404F-AC6C-89D2BD7E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03C069-0B09-4735-AB71-7B767E70EB10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1484-C244-456B-9D29-61C98A394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654342-4E7D-4B31-BE8D-1B13861CFCB6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DBE2-A4B7-4B73-89D6-134A2E49F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38EF61-648F-45C1-82D5-E648389A5C6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8341-4A99-4D57-A88B-74FFA5E0E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2EF0A2-04C0-4397-9F75-4E7904D7FB6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25E2-D939-4AB1-9E0C-4BF29E1A9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6EE860-7A96-4EDB-A336-078D03BC0A8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9EFB-37F0-447E-A10A-F4BCB7A3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DB3BC1-835E-4CF2-88B2-1CC2D15FBDED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E9E1-8D34-4E46-A0EF-4DF056742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03A226-AA32-4CB6-830B-3232E1843FE6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2D59-6740-4969-9239-E91F1FA9B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A21D76-D6BD-4DF6-A651-8F112AB630DF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751C-CEF8-45C0-9D44-DB4681FD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6"/>
          <p:cNvGrpSpPr>
            <a:grpSpLocks/>
          </p:cNvGrpSpPr>
          <p:nvPr userDrawn="1"/>
        </p:nvGrpSpPr>
        <p:grpSpPr bwMode="auto">
          <a:xfrm>
            <a:off x="0" y="0"/>
            <a:ext cx="12187238" cy="6858000"/>
            <a:chOff x="-1" y="-1"/>
            <a:chExt cx="12187239" cy="6858002"/>
          </a:xfrm>
        </p:grpSpPr>
        <p:pic>
          <p:nvPicPr>
            <p:cNvPr id="1031" name="Рисунок 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" y="-1"/>
              <a:ext cx="6858001" cy="685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Рисунок 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199335" y="0"/>
              <a:ext cx="5987903" cy="6858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06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0AF8E-84BF-4862-92B4-6C264B8F4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4275" y="3073400"/>
            <a:ext cx="9677400" cy="238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Правильное поведение на переходе — залог общей безопасности</a:t>
            </a:r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813" y="363538"/>
            <a:ext cx="38703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Segoe Print" pitchFamily="2" charset="0"/>
              </a:rPr>
              <a:t>МИФЫ ВОДИТЕЛЕЙ</a:t>
            </a:r>
            <a:endParaRPr lang="ru-RU" smtClean="0"/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264025" y="2132013"/>
            <a:ext cx="609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«Из-за преграды перед переходом я не увидел пешехода и не был готов к встрече с ним»</a:t>
            </a:r>
            <a:endParaRPr lang="ru-RU">
              <a:latin typeface="Calibri" pitchFamily="34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264025" y="44069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двигался во второй полосе и не заметил пешехода за автомобилем из соседней полосы»</a:t>
            </a:r>
            <a:endParaRPr lang="ru-RU">
              <a:latin typeface="Calibri" pitchFamily="34" charset="0"/>
            </a:endParaRPr>
          </a:p>
        </p:txBody>
      </p:sp>
      <p:pic>
        <p:nvPicPr>
          <p:cNvPr id="25604" name="Изображение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70025"/>
            <a:ext cx="21955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Изображение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3832225"/>
            <a:ext cx="18780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Segoe Print" pitchFamily="2" charset="0"/>
              </a:rPr>
              <a:t>МИФЫ ПЕШЕХОДОВ</a:t>
            </a:r>
            <a:endParaRPr lang="ru-RU" smtClean="0"/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246563" y="2249488"/>
            <a:ext cx="527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пешеход, меня обязаны пропускать на переходе»</a:t>
            </a:r>
            <a:endParaRPr lang="ru-RU">
              <a:latin typeface="Calibri" pitchFamily="34" charset="0"/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210050" y="3675063"/>
            <a:ext cx="6096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читал книгу, слушал музыку, разговаривал по телефону и не заметил приближающийся автомобиль»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246563" y="5848350"/>
            <a:ext cx="455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думал, что водитель успеет затормозить»</a:t>
            </a:r>
            <a:endParaRPr lang="ru-RU">
              <a:latin typeface="Calibri" pitchFamily="34" charset="0"/>
            </a:endParaRPr>
          </a:p>
        </p:txBody>
      </p:sp>
      <p:pic>
        <p:nvPicPr>
          <p:cNvPr id="26629" name="Изображение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550" y="1446213"/>
            <a:ext cx="1920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Изображение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3103563"/>
            <a:ext cx="1787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Изображение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550" y="5008563"/>
            <a:ext cx="16811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Segoe Print" pitchFamily="2" charset="0"/>
              </a:rPr>
              <a:t>МИФЫ ПЕШЕХОДОВ</a:t>
            </a:r>
            <a:endParaRPr lang="ru-RU" smtClean="0"/>
          </a:p>
        </p:txBody>
      </p:sp>
      <p:sp>
        <p:nvSpPr>
          <p:cNvPr id="27650" name="Прямоугольник 8"/>
          <p:cNvSpPr>
            <a:spLocks noChangeArrowheads="1"/>
          </p:cNvSpPr>
          <p:nvPr/>
        </p:nvSpPr>
        <p:spPr bwMode="auto">
          <a:xfrm>
            <a:off x="4100513" y="2105025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«Автомобиль в первой полосе остановился, я думал, что и другие тоже затормозят»</a:t>
            </a:r>
            <a:endParaRPr lang="ru-RU">
              <a:latin typeface="Calibri" pitchFamily="34" charset="0"/>
            </a:endParaRPr>
          </a:p>
        </p:txBody>
      </p:sp>
      <p:sp>
        <p:nvSpPr>
          <p:cNvPr id="27651" name="Прямоугольник 9"/>
          <p:cNvSpPr>
            <a:spLocks noChangeArrowheads="1"/>
          </p:cNvSpPr>
          <p:nvPr/>
        </p:nvSpPr>
        <p:spPr bwMode="auto">
          <a:xfrm>
            <a:off x="4100513" y="429895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перешел дорогу в неположенном месте, потому что мне было неудобно или далеко идти до пешеходного перехода»</a:t>
            </a:r>
            <a:endParaRPr lang="ru-RU">
              <a:latin typeface="Calibri" pitchFamily="34" charset="0"/>
            </a:endParaRPr>
          </a:p>
        </p:txBody>
      </p:sp>
      <p:pic>
        <p:nvPicPr>
          <p:cNvPr id="27652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263" y="17430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013" y="3668713"/>
            <a:ext cx="19065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Изображение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50" y="17430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3738" y="5159375"/>
            <a:ext cx="8264525" cy="14986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Распознавание </a:t>
            </a: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и реакция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Нажатие на тормоз и срабатывание тормоза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Запас на торможение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43175" y="1379538"/>
            <a:ext cx="658336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2314575" y="379413"/>
            <a:ext cx="73612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Остановочный путь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>
            <a:spLocks noChangeArrowheads="1"/>
          </p:cNvSpPr>
          <p:nvPr/>
        </p:nvSpPr>
        <p:spPr bwMode="auto">
          <a:xfrm>
            <a:off x="12944475" y="10363200"/>
            <a:ext cx="65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403600" y="2641600"/>
            <a:ext cx="3000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 </a:t>
            </a:r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1603375" y="333375"/>
            <a:ext cx="10012363" cy="620713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Segoe Print" pitchFamily="2" charset="0"/>
              </a:rPr>
              <a:t>Что влияет на время реакции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1220788"/>
            <a:ext cx="3209925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mx.autoniks.ru/uploads/news/images/finish/28adee563fb3f7e1de3727bb3a8b5e2c215fdd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388" y="1220788"/>
            <a:ext cx="254000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http://web-images.chacha.com/images/Gallery/5064/what-are-the-easiest-ways-to-make-other-drivers-hate-you-1270692547-nov-8-2012-1-6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0863" y="1220788"/>
            <a:ext cx="2268537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6" name="Picture 8" descr="http://sokoltat.ru/wp-content/uploads/2014/08/3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3638" y="3856038"/>
            <a:ext cx="2614612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0" y="3925888"/>
            <a:ext cx="3265488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617538"/>
            <a:ext cx="9667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3700463" y="379413"/>
            <a:ext cx="50085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Тормозной путь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102" y="4169271"/>
            <a:ext cx="10073518" cy="248578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Скорости автомобиля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Дорожного покрытия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Массы автомобиля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400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Технического состояния автомобиля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Уклона дороги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Times" panose="02020603050405020304" pitchFamily="18" charset="0"/>
                <a:cs typeface="Times" panose="02020603050405020304" pitchFamily="18" charset="0"/>
              </a:rPr>
              <a:t>Способа торможения автомобиля</a:t>
            </a:r>
          </a:p>
        </p:txBody>
      </p:sp>
      <p:sp>
        <p:nvSpPr>
          <p:cNvPr id="30725" name="Прямоугольник 10"/>
          <p:cNvSpPr>
            <a:spLocks noChangeArrowheads="1"/>
          </p:cNvSpPr>
          <p:nvPr/>
        </p:nvSpPr>
        <p:spPr bwMode="auto">
          <a:xfrm>
            <a:off x="1406525" y="4373563"/>
            <a:ext cx="933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Segoe Print" pitchFamily="2" charset="0"/>
              </a:rPr>
              <a:t>Длина остановочного пути также зависит от: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6"/>
          <p:cNvSpPr txBox="1">
            <a:spLocks noChangeArrowheads="1"/>
          </p:cNvSpPr>
          <p:nvPr/>
        </p:nvSpPr>
        <p:spPr bwMode="auto">
          <a:xfrm>
            <a:off x="6899275" y="5661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986338" y="6675438"/>
            <a:ext cx="2057400" cy="365125"/>
          </a:xfrm>
        </p:spPr>
        <p:txBody>
          <a:bodyPr/>
          <a:lstStyle/>
          <a:p>
            <a:pPr algn="ctr">
              <a:defRPr/>
            </a:pPr>
            <a:fld id="{AA28FED2-C29B-42C9-BE35-F3A4B479D249}" type="slidenum">
              <a:rPr lang="ru-RU" b="1"/>
              <a:pPr algn="ctr">
                <a:defRPr/>
              </a:pPr>
              <a:t>16</a:t>
            </a:fld>
            <a:endParaRPr lang="ru-RU" b="1" dirty="0"/>
          </a:p>
        </p:txBody>
      </p:sp>
      <p:grpSp>
        <p:nvGrpSpPr>
          <p:cNvPr id="31747" name="Группа 9"/>
          <p:cNvGrpSpPr>
            <a:grpSpLocks/>
          </p:cNvGrpSpPr>
          <p:nvPr/>
        </p:nvGrpSpPr>
        <p:grpSpPr bwMode="auto">
          <a:xfrm>
            <a:off x="1524000" y="0"/>
            <a:ext cx="9144000" cy="4810125"/>
            <a:chOff x="0" y="1"/>
            <a:chExt cx="9144000" cy="4810125"/>
          </a:xfrm>
        </p:grpSpPr>
        <p:sp>
          <p:nvSpPr>
            <p:cNvPr id="31756" name="TextBox 1"/>
            <p:cNvSpPr txBox="1">
              <a:spLocks noChangeArrowheads="1"/>
            </p:cNvSpPr>
            <p:nvPr/>
          </p:nvSpPr>
          <p:spPr bwMode="auto">
            <a:xfrm>
              <a:off x="836765" y="2540306"/>
              <a:ext cx="3000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pic>
          <p:nvPicPr>
            <p:cNvPr id="31757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92021"/>
              <a:ext cx="2205111" cy="132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"/>
              <a:ext cx="9144000" cy="481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450850" y="2813051"/>
              <a:ext cx="2017713" cy="2571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со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световозвращающими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элементами на одежде/ легко разглядеть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0850" y="3238501"/>
              <a:ext cx="2017713" cy="2571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легко разглядеть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0850" y="3613151"/>
              <a:ext cx="2017713" cy="25876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сложно разглядеть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0850" y="4010026"/>
              <a:ext cx="2017713" cy="35242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Пешеход без </a:t>
              </a:r>
              <a:r>
                <a:rPr lang="ru-RU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световозвращающих</a:t>
              </a:r>
              <a:r>
                <a:rPr lang="ru-RU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элементов на одежде/ невозможно разглядеть</a:t>
              </a:r>
            </a:p>
          </p:txBody>
        </p:sp>
      </p:grp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0300" y="4362450"/>
            <a:ext cx="1304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362450"/>
            <a:ext cx="3390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8513" y="4362450"/>
            <a:ext cx="16430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4988" y="4365625"/>
            <a:ext cx="16192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53"/>
          <p:cNvGrpSpPr>
            <a:grpSpLocks/>
          </p:cNvGrpSpPr>
          <p:nvPr/>
        </p:nvGrpSpPr>
        <p:grpSpPr bwMode="auto">
          <a:xfrm>
            <a:off x="8685213" y="4376738"/>
            <a:ext cx="2016125" cy="2347912"/>
            <a:chOff x="943" y="3239"/>
            <a:chExt cx="1270" cy="1479"/>
          </a:xfrm>
        </p:grpSpPr>
        <p:sp>
          <p:nvSpPr>
            <p:cNvPr id="31754" name="Rectangle 52"/>
            <p:cNvSpPr>
              <a:spLocks noChangeArrowheads="1"/>
            </p:cNvSpPr>
            <p:nvPr/>
          </p:nvSpPr>
          <p:spPr bwMode="auto">
            <a:xfrm rot="5400000">
              <a:off x="838" y="3344"/>
              <a:ext cx="1479" cy="127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 sz="2000" b="1"/>
            </a:p>
          </p:txBody>
        </p:sp>
        <p:pic>
          <p:nvPicPr>
            <p:cNvPr id="31755" name="Picture 51" descr="IMG_988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42" y="3452"/>
              <a:ext cx="83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3" name="TextBox 20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Segoe Print" pitchFamily="2" charset="0"/>
              </a:rPr>
              <a:t>Решение — общаться!</a:t>
            </a:r>
            <a:endParaRPr lang="ru-RU" smtClean="0"/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536575" y="3989388"/>
            <a:ext cx="26685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Водитель — тормозит и дает знак, что можно идти</a:t>
            </a:r>
          </a:p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Пешеход — убеждается, что его пропускают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838200" y="1435100"/>
            <a:ext cx="5667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005388" y="1435100"/>
            <a:ext cx="5667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b="1">
                <a:solidFill>
                  <a:srgbClr val="00206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739313" y="1435100"/>
            <a:ext cx="5667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0" b="1">
                <a:solidFill>
                  <a:srgbClr val="00206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459288" y="3989388"/>
            <a:ext cx="2668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Водитель — пропускает</a:t>
            </a:r>
          </a:p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Пешеход — переходит дорогу</a:t>
            </a:r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8972550" y="3989388"/>
            <a:ext cx="2668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Водитель — смотрит на пешехода</a:t>
            </a:r>
          </a:p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Пешеход — благодарит водителя знаком</a:t>
            </a:r>
          </a:p>
        </p:txBody>
      </p:sp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2655888" y="379413"/>
            <a:ext cx="68564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Виды страхования: КАСКО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889000" y="1573213"/>
            <a:ext cx="4165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КАСКО — это добровольное страхование самого автомобиля на случай повреждений по различным причинам (страховым случаям), а также на случай его угона/кражи.</a:t>
            </a:r>
          </a:p>
        </p:txBody>
      </p:sp>
      <p:pic>
        <p:nvPicPr>
          <p:cNvPr id="33795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73213"/>
            <a:ext cx="636428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2655888" y="379413"/>
            <a:ext cx="63992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Виды страхования: ОСАГО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812800" y="1574800"/>
            <a:ext cx="5257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ОСАГО — это обязательное страхование гражданской ответственности автовладельца, т.е. по ОСАГО возмещают исключительно вред, причиненный в результате ДТП, и платят тому, кому причинил вред по своей вине владелец полиса ОСАГО.</a:t>
            </a:r>
          </a:p>
        </p:txBody>
      </p:sp>
      <p:pic>
        <p:nvPicPr>
          <p:cNvPr id="34819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574800"/>
            <a:ext cx="5842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360613" y="2540000"/>
            <a:ext cx="30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 </a:t>
            </a:r>
          </a:p>
        </p:txBody>
      </p:sp>
      <p:pic>
        <p:nvPicPr>
          <p:cNvPr id="15362" name="Picture 4" descr="http://omskzdes.ru/storage/c/2015/06/02/1433223221_551176_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9088" y="1620838"/>
            <a:ext cx="6503987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2488" y="14605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Где водитель встречается с пешеходом?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2655888" y="379413"/>
            <a:ext cx="60531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Европротокол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5842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200" y="1371600"/>
            <a:ext cx="872331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2816225" y="2427288"/>
            <a:ext cx="60515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Segoe Print" pitchFamily="2" charset="0"/>
              </a:rPr>
              <a:t>Схема дорожной безопасности</a:t>
            </a:r>
            <a:endParaRPr lang="ru-RU" sz="4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2"/>
          <p:cNvSpPr>
            <a:spLocks noChangeArrowheads="1"/>
          </p:cNvSpPr>
          <p:nvPr/>
        </p:nvSpPr>
        <p:spPr bwMode="auto">
          <a:xfrm>
            <a:off x="2655888" y="379413"/>
            <a:ext cx="60531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Условия федерального конкурса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78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7163" y="1754188"/>
            <a:ext cx="328771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7581900" y="4516438"/>
            <a:ext cx="3738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Segoe Print" pitchFamily="2" charset="0"/>
              </a:rPr>
              <a:t>Главный приз</a:t>
            </a: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850900" y="2076450"/>
            <a:ext cx="62515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" pitchFamily="18" charset="0"/>
                <a:cs typeface="Times" pitchFamily="18" charset="0"/>
              </a:rPr>
              <a:t>Задача</a:t>
            </a:r>
            <a:r>
              <a:rPr lang="en-US">
                <a:latin typeface="Times" pitchFamily="18" charset="0"/>
                <a:cs typeface="Times" pitchFamily="18" charset="0"/>
              </a:rPr>
              <a:t> </a:t>
            </a:r>
            <a:r>
              <a:rPr lang="ru-RU">
                <a:latin typeface="Times" pitchFamily="18" charset="0"/>
                <a:cs typeface="Times" pitchFamily="18" charset="0"/>
              </a:rPr>
              <a:t>конкурса: показать район размещения школы и окружающих объектов, пути движения транспортных средств и обучающихся.</a:t>
            </a:r>
          </a:p>
          <a:p>
            <a:endParaRPr lang="ru-RU">
              <a:latin typeface="Times" pitchFamily="18" charset="0"/>
              <a:cs typeface="Times" pitchFamily="18" charset="0"/>
            </a:endParaRPr>
          </a:p>
          <a:p>
            <a:r>
              <a:rPr lang="ru-RU">
                <a:latin typeface="Times" pitchFamily="18" charset="0"/>
                <a:cs typeface="Times" pitchFamily="18" charset="0"/>
              </a:rPr>
              <a:t>Полные правила, условия и критерии конкурса</a:t>
            </a:r>
            <a:r>
              <a:rPr lang="en-US">
                <a:latin typeface="Times" pitchFamily="18" charset="0"/>
                <a:cs typeface="Times" pitchFamily="18" charset="0"/>
              </a:rPr>
              <a:t> </a:t>
            </a:r>
            <a:r>
              <a:rPr lang="ru-RU">
                <a:latin typeface="Times" pitchFamily="18" charset="0"/>
                <a:cs typeface="Times" pitchFamily="18" charset="0"/>
              </a:rPr>
              <a:t>читайте на сайте:</a:t>
            </a:r>
          </a:p>
          <a:p>
            <a:r>
              <a:rPr lang="ru-RU" sz="5400">
                <a:latin typeface="Times" pitchFamily="18" charset="0"/>
                <a:cs typeface="Times" pitchFamily="18" charset="0"/>
              </a:rPr>
              <a:t> бездтп.рф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1196975" y="193675"/>
            <a:ext cx="953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Пример схемы</a:t>
            </a:r>
            <a:r>
              <a:rPr lang="en-US" sz="320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дорожной безопасности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8914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1262063"/>
            <a:ext cx="8531225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2"/>
          <p:cNvSpPr>
            <a:spLocks noChangeArrowheads="1"/>
          </p:cNvSpPr>
          <p:nvPr/>
        </p:nvSpPr>
        <p:spPr bwMode="auto">
          <a:xfrm>
            <a:off x="2655888" y="379413"/>
            <a:ext cx="60531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Критерии оценки схемы дорожной безопасности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1549400" y="1584325"/>
            <a:ext cx="8856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" pitchFamily="18" charset="0"/>
              </a:rPr>
              <a:t>образовательное учреждение находится в центре группы жилых домов и зданий; </a:t>
            </a:r>
          </a:p>
          <a:p>
            <a:pPr marL="285750" indent="-285750">
              <a:buFontTx/>
              <a:buChar char="-"/>
            </a:pPr>
            <a:endParaRPr lang="ru-RU">
              <a:solidFill>
                <a:srgbClr val="000000"/>
              </a:solidFill>
              <a:latin typeface="Times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" pitchFamily="18" charset="0"/>
              </a:rPr>
              <a:t>указана улично-дорожная сеть с учетом остановок общественного транспорта и выходов из станций метро;</a:t>
            </a:r>
          </a:p>
          <a:p>
            <a:pPr marL="285750" indent="-285750">
              <a:buFontTx/>
              <a:buChar char="-"/>
            </a:pPr>
            <a:endParaRPr lang="ru-RU">
              <a:solidFill>
                <a:srgbClr val="000000"/>
              </a:solidFill>
              <a:latin typeface="Times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" pitchFamily="18" charset="0"/>
              </a:rPr>
              <a:t>территория на схеме включает в себя образовательное учреждение и, если есть, стадион, парк, спортивно-оздоровительный комплекс, жилые дома, автомобильные дороги и тротуары;</a:t>
            </a:r>
          </a:p>
          <a:p>
            <a:pPr marL="285750" indent="-285750">
              <a:buFontTx/>
              <a:buChar char="-"/>
            </a:pPr>
            <a:endParaRPr lang="ru-RU">
              <a:solidFill>
                <a:srgbClr val="000000"/>
              </a:solidFill>
              <a:latin typeface="Times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" pitchFamily="18" charset="0"/>
              </a:rPr>
              <a:t>на схеме обозначены расположение жилых домов, зданий и сооружений, сеть автомобильных дорог, пути движения транспортных средств, пути движения детей в/из образовательную организацию, опасные участки, где возможны ДТП, уличные и внеуличные пешеходные переходы, места несанкционированных переходов на подходах к образовательной организации, а также названия улиц и нумерация домов;</a:t>
            </a:r>
          </a:p>
          <a:p>
            <a:pPr marL="285750" indent="-285750">
              <a:buFontTx/>
              <a:buChar char="-"/>
            </a:pPr>
            <a:endParaRPr lang="ru-RU">
              <a:solidFill>
                <a:srgbClr val="000000"/>
              </a:solidFill>
              <a:latin typeface="Times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>
                <a:solidFill>
                  <a:srgbClr val="000000"/>
                </a:solidFill>
                <a:latin typeface="Times" pitchFamily="18" charset="0"/>
              </a:rPr>
              <a:t>на схеме указаны контактные телефоны организаций, обеспечивающих дорожную безопасность в районе.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2"/>
          <p:cNvSpPr>
            <a:spLocks noChangeArrowheads="1"/>
          </p:cNvSpPr>
          <p:nvPr/>
        </p:nvSpPr>
        <p:spPr bwMode="auto">
          <a:xfrm>
            <a:off x="2401888" y="3030538"/>
            <a:ext cx="71580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Segoe Print" pitchFamily="2" charset="0"/>
              </a:rPr>
              <a:t>ЧТО НОВОГО ВЫ УЗНАЛИ?</a:t>
            </a:r>
            <a:endParaRPr lang="ru-RU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09838" y="1565275"/>
            <a:ext cx="73152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ts val="24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УЗНАЛ ДЛЯ СЕБЯ НОВОЕ….</a:t>
            </a:r>
          </a:p>
          <a:p>
            <a:pPr eaLnBrk="0" hangingPunct="0">
              <a:spcBef>
                <a:spcPts val="24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МНЕ БЫЛО ОСОБЕННО ИНТЕРЕСНО…</a:t>
            </a:r>
          </a:p>
          <a:p>
            <a:pPr eaLnBrk="0" hangingPunct="0">
              <a:spcBef>
                <a:spcPts val="24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НАУЧИЛСЯ…</a:t>
            </a:r>
          </a:p>
          <a:p>
            <a:pPr eaLnBrk="0" hangingPunct="0">
              <a:spcBef>
                <a:spcPts val="24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РАССКАЖУ СВОИМ РОДИТЕЛЯМ И ДРУЗЬЯМ О …</a:t>
            </a:r>
          </a:p>
          <a:p>
            <a:pPr eaLnBrk="0" hangingPunct="0">
              <a:spcBef>
                <a:spcPts val="240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 Я СФОРМУЛИРУЮ КАК ЗАКОН НА ВСЮ ЖИЗНЬ…</a:t>
            </a: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2846388" y="307975"/>
            <a:ext cx="6499225" cy="6223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тоги</a:t>
            </a:r>
            <a:endParaRPr lang="ru-RU" sz="32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1552238" y="6338888"/>
            <a:ext cx="41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2886075" y="3154363"/>
            <a:ext cx="6419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7200">
                <a:solidFill>
                  <a:srgbClr val="002060"/>
                </a:solidFill>
                <a:latin typeface="Segoe Print" pitchFamily="2" charset="0"/>
              </a:rPr>
              <a:t>СПАСИБО!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Тенденции </a:t>
            </a:r>
            <a:r>
              <a:rPr lang="ru-RU" sz="4000" dirty="0" smtClean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в обществе</a:t>
            </a:r>
            <a:endParaRPr lang="ru-RU" sz="4000" dirty="0">
              <a:solidFill>
                <a:srgbClr val="002060"/>
              </a:solidFill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013" y="4441825"/>
            <a:ext cx="278765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Интернет</a:t>
            </a:r>
            <a:endParaRPr lang="ru-RU" dirty="0">
              <a:solidFill>
                <a:schemeClr val="bg2">
                  <a:lumMod val="1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3050" y="4441825"/>
            <a:ext cx="37338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egoe Print" panose="02000600000000000000" pitchFamily="2" charset="0"/>
              </a:rPr>
              <a:t>Непонимание своей ответственности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800" y="5848350"/>
            <a:ext cx="3786188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Segoe Print" panose="02000600000000000000" pitchFamily="2" charset="0"/>
              </a:rPr>
              <a:t>Провокация опасной дорожной ситуации</a:t>
            </a:r>
            <a:endParaRPr lang="ru-RU" sz="2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7413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7713" y="1401763"/>
            <a:ext cx="25939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088" y="2552700"/>
            <a:ext cx="3249612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Изображение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363" y="1808163"/>
            <a:ext cx="2187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0550" y="566738"/>
            <a:ext cx="8437563" cy="6207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2060"/>
                </a:solidFill>
                <a:latin typeface="Segoe Print" panose="02000600000000000000" pitchFamily="2" charset="0"/>
                <a:ea typeface="+mn-ea"/>
                <a:cs typeface="+mn-cs"/>
              </a:rPr>
              <a:t>Правила дорожного движения</a:t>
            </a:r>
          </a:p>
        </p:txBody>
      </p:sp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6899275" y="5661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360613" y="2540000"/>
            <a:ext cx="30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 </a:t>
            </a:r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2062163" y="1638300"/>
            <a:ext cx="80343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33333"/>
                </a:solidFill>
                <a:latin typeface="Times" pitchFamily="18" charset="0"/>
                <a:cs typeface="Times" pitchFamily="18" charset="0"/>
              </a:rPr>
              <a:t>4.5.</a:t>
            </a:r>
            <a:r>
              <a:rPr lang="ru-RU" sz="3600">
                <a:solidFill>
                  <a:srgbClr val="333333"/>
                </a:solidFill>
                <a:latin typeface="Times" pitchFamily="18" charset="0"/>
                <a:cs typeface="Times" pitchFamily="18" charset="0"/>
              </a:rPr>
              <a:t> </a:t>
            </a:r>
            <a:r>
              <a:rPr lang="ru-RU" sz="3600" b="1">
                <a:solidFill>
                  <a:srgbClr val="333333"/>
                </a:solidFill>
                <a:latin typeface="Times" pitchFamily="18" charset="0"/>
                <a:cs typeface="Times" pitchFamily="18" charset="0"/>
              </a:rPr>
              <a:t>На нерегулируемых пешеходных переходах пешеходы могут выходить на проезжую часть </a:t>
            </a:r>
            <a:r>
              <a:rPr lang="ru-RU" sz="3600" b="1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после того, как оценят расстояние до приближающихся транспортных средств, их скорость и убедятся, что переход будет для них безопасен</a:t>
            </a:r>
            <a:r>
              <a:rPr lang="ru-RU" sz="3600" b="1">
                <a:solidFill>
                  <a:srgbClr val="333333"/>
                </a:solidFill>
                <a:latin typeface="Times" pitchFamily="18" charset="0"/>
                <a:cs typeface="Times" pitchFamily="18" charset="0"/>
              </a:rPr>
              <a:t>. </a:t>
            </a:r>
            <a:endParaRPr lang="ru-RU" sz="36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2238375" y="407988"/>
            <a:ext cx="7886700" cy="1235075"/>
          </a:xfrm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sz="4400" smtClean="0">
                <a:solidFill>
                  <a:srgbClr val="002060"/>
                </a:solidFill>
                <a:latin typeface="Segoe Print" pitchFamily="2" charset="0"/>
              </a:rPr>
              <a:t>Водитель – это</a:t>
            </a:r>
            <a:r>
              <a:rPr lang="mr-IN" sz="4400" smtClean="0">
                <a:solidFill>
                  <a:srgbClr val="002060"/>
                </a:solidFill>
                <a:latin typeface="Segoe Print" pitchFamily="2" charset="0"/>
              </a:rPr>
              <a:t>…</a:t>
            </a:r>
            <a:r>
              <a:rPr lang="ru-RU" sz="4400" smtClean="0">
                <a:solidFill>
                  <a:srgbClr val="002060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910138" y="6492875"/>
            <a:ext cx="2057400" cy="365125"/>
          </a:xfrm>
        </p:spPr>
        <p:txBody>
          <a:bodyPr/>
          <a:lstStyle/>
          <a:p>
            <a:pPr algn="ctr">
              <a:defRPr/>
            </a:pPr>
            <a:fld id="{ACAE500D-1CF0-4AFF-806B-027311923313}" type="slidenum">
              <a:rPr lang="ru-RU" b="1"/>
              <a:pPr algn="ctr">
                <a:defRPr/>
              </a:pPr>
              <a:t>5</a:t>
            </a:fld>
            <a:endParaRPr lang="ru-RU" b="1"/>
          </a:p>
        </p:txBody>
      </p:sp>
      <p:pic>
        <p:nvPicPr>
          <p:cNvPr id="20483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788" y="1408113"/>
            <a:ext cx="66294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27263" y="1357313"/>
            <a:ext cx="7886700" cy="4633912"/>
          </a:xfrm>
        </p:spPr>
        <p:txBody>
          <a:bodyPr rtlCol="0"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Водитель </a:t>
            </a:r>
            <a:r>
              <a:rPr lang="ru-RU" sz="44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– </a:t>
            </a:r>
            <a:r>
              <a:rPr lang="ru-RU" sz="4400" dirty="0" smtClean="0">
                <a:latin typeface="Times" panose="02020603050405020304" pitchFamily="18" charset="0"/>
                <a:cs typeface="Times" panose="02020603050405020304" pitchFamily="18" charset="0"/>
              </a:rPr>
              <a:t>это </a:t>
            </a:r>
            <a:r>
              <a:rPr lang="ru-RU" sz="4400" dirty="0">
                <a:latin typeface="Times" panose="02020603050405020304" pitchFamily="18" charset="0"/>
                <a:cs typeface="Times" panose="02020603050405020304" pitchFamily="18" charset="0"/>
              </a:rPr>
              <a:t>лицо, управляющее каким-либо транспортным средством, в том числе погонщик, ведущий по дороге вьючных, верховых животных или стадо. К водителю приравнивается обучающий вождению.</a:t>
            </a:r>
            <a:r>
              <a:rPr lang="ru-RU" sz="4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ru-RU" sz="4400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940050" y="193675"/>
            <a:ext cx="6067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2060"/>
                </a:solidFill>
                <a:latin typeface="Segoe Print" pitchFamily="2" charset="0"/>
              </a:rPr>
              <a:t>Пешеход – это</a:t>
            </a:r>
            <a:r>
              <a:rPr lang="mr-IN" sz="4400">
                <a:solidFill>
                  <a:srgbClr val="002060"/>
                </a:solidFill>
                <a:latin typeface="Segoe Print" pitchFamily="2" charset="0"/>
                <a:cs typeface="Mangal" pitchFamily="18" charset="0"/>
              </a:rPr>
              <a:t>…</a:t>
            </a:r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2530" name="Изображение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1392238"/>
            <a:ext cx="656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787400" y="614363"/>
            <a:ext cx="106013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2060"/>
                </a:solidFill>
                <a:latin typeface="Segoe Print" pitchFamily="2" charset="0"/>
              </a:rPr>
              <a:t>Пешеход – </a:t>
            </a:r>
            <a:r>
              <a:rPr lang="ru-RU" sz="4400">
                <a:latin typeface="Times" pitchFamily="18" charset="0"/>
                <a:cs typeface="Times" pitchFamily="18" charset="0"/>
              </a:rPr>
              <a:t>это лицо, находящееся вне транспортного средства на дороге и не производящее на ней работу.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коляску. 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Segoe Print" pitchFamily="2" charset="0"/>
              </a:rPr>
              <a:t>МИФЫ ВОДИТЕЛЕЙ</a:t>
            </a:r>
            <a:endParaRPr lang="ru-RU" smtClean="0"/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552950" y="17526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снижаю скорость перед пешеходным переходом только тогда, когда вижу на нем пешехода»</a:t>
            </a:r>
            <a:endParaRPr lang="ru-RU">
              <a:latin typeface="Calibri" pitchFamily="34" charset="0"/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4552950" y="36195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«Я уверен, что успею остановиться, если вдруг появится пешеход»</a:t>
            </a:r>
            <a:endParaRPr lang="ru-RU">
              <a:latin typeface="Calibri" pitchFamily="34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552950" y="5616575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" pitchFamily="18" charset="0"/>
              </a:rPr>
              <a:t>«Пешеход резко появился на дороге, я не заметил его и не успел остановиться»</a:t>
            </a:r>
            <a:endParaRPr lang="ru-RU">
              <a:latin typeface="Calibri" pitchFamily="34" charset="0"/>
            </a:endParaRPr>
          </a:p>
        </p:txBody>
      </p:sp>
      <p:pic>
        <p:nvPicPr>
          <p:cNvPr id="24581" name="Изображение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1481138"/>
            <a:ext cx="15922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Изображение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3348038"/>
            <a:ext cx="14541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Изображение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2700" y="5270500"/>
            <a:ext cx="133826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11552238" y="63388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598</Words>
  <Application>Microsoft Office PowerPoint</Application>
  <PresentationFormat>Произвольный</PresentationFormat>
  <Paragraphs>111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45" baseType="lpstr">
      <vt:lpstr>Calibri</vt:lpstr>
      <vt:lpstr>Arial</vt:lpstr>
      <vt:lpstr>Calibri Light</vt:lpstr>
      <vt:lpstr>Segoe Print</vt:lpstr>
      <vt:lpstr>Times</vt:lpstr>
      <vt:lpstr>Mangal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Правильное поведение на переходе — залог общей безопасности</vt:lpstr>
      <vt:lpstr>Где водитель встречается с пешеходом?</vt:lpstr>
      <vt:lpstr>Тенденции в обществе</vt:lpstr>
      <vt:lpstr>Правила дорожного движения</vt:lpstr>
      <vt:lpstr>Слайд 5</vt:lpstr>
      <vt:lpstr>Слайд 6</vt:lpstr>
      <vt:lpstr>Слайд 7</vt:lpstr>
      <vt:lpstr>Слайд 8</vt:lpstr>
      <vt:lpstr>МИФЫ ВОДИТЕЛЕЙ</vt:lpstr>
      <vt:lpstr>МИФЫ ВОДИТЕЛЕЙ</vt:lpstr>
      <vt:lpstr>МИФЫ ПЕШЕХОДОВ</vt:lpstr>
      <vt:lpstr>МИФЫ ПЕШЕХОДОВ</vt:lpstr>
      <vt:lpstr>Слайд 13</vt:lpstr>
      <vt:lpstr>Что влияет на время реакции</vt:lpstr>
      <vt:lpstr>Слайд 15</vt:lpstr>
      <vt:lpstr>Слайд 16</vt:lpstr>
      <vt:lpstr>Решение — общаться!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Итоги</vt:lpstr>
      <vt:lpstr>Слайд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Мирон</cp:lastModifiedBy>
  <cp:revision>90</cp:revision>
  <dcterms:created xsi:type="dcterms:W3CDTF">2016-09-23T06:53:26Z</dcterms:created>
  <dcterms:modified xsi:type="dcterms:W3CDTF">2017-04-04T12:28:07Z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